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8" r:id="rId2"/>
  </p:sldMasterIdLst>
  <p:sldIdLst>
    <p:sldId id="259" r:id="rId3"/>
    <p:sldId id="277" r:id="rId4"/>
    <p:sldId id="278" r:id="rId5"/>
    <p:sldId id="279" r:id="rId6"/>
    <p:sldId id="280" r:id="rId7"/>
    <p:sldId id="281" r:id="rId8"/>
    <p:sldId id="284" r:id="rId9"/>
    <p:sldId id="300" r:id="rId10"/>
    <p:sldId id="283" r:id="rId11"/>
    <p:sldId id="285" r:id="rId12"/>
    <p:sldId id="286" r:id="rId13"/>
    <p:sldId id="299" r:id="rId14"/>
    <p:sldId id="287" r:id="rId15"/>
    <p:sldId id="288" r:id="rId16"/>
    <p:sldId id="257" r:id="rId17"/>
    <p:sldId id="268" r:id="rId18"/>
    <p:sldId id="272" r:id="rId19"/>
    <p:sldId id="271" r:id="rId20"/>
    <p:sldId id="302" r:id="rId21"/>
    <p:sldId id="297" r:id="rId22"/>
    <p:sldId id="298" r:id="rId23"/>
    <p:sldId id="296" r:id="rId24"/>
    <p:sldId id="301" r:id="rId25"/>
    <p:sldId id="276" r:id="rId26"/>
  </p:sldIdLst>
  <p:sldSz cx="9144000" cy="6858000" type="screen4x3"/>
  <p:notesSz cx="6858000" cy="9144000"/>
  <p:embeddedFontLst>
    <p:embeddedFont>
      <p:font typeface="Anfisa Grotesk" panose="020B0604020202020204" charset="0"/>
      <p:regular r:id="rId27"/>
    </p:embeddedFont>
    <p:embeddedFont>
      <p:font typeface="Book Antiqua" panose="020406020503050303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Garamond" panose="02020404030301010803" pitchFamily="18" charset="0"/>
      <p:regular r:id="rId40"/>
      <p:bold r:id="rId41"/>
      <p:italic r:id="rId42"/>
    </p:embeddedFont>
    <p:embeddedFont>
      <p:font typeface="Majestic" panose="020B0604020202020204" charset="0"/>
      <p:regular r:id="rId43"/>
    </p:embeddedFont>
    <p:embeddedFont>
      <p:font typeface="Segoe Script" panose="030B0504020000000003" pitchFamily="66" charset="0"/>
      <p:regular r:id="rId44"/>
      <p:bold r:id="rId4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66"/>
    <a:srgbClr val="34A275"/>
    <a:srgbClr val="993366"/>
    <a:srgbClr val="CC00CC"/>
    <a:srgbClr val="FF33CC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18" autoAdjust="0"/>
  </p:normalViewPr>
  <p:slideViewPr>
    <p:cSldViewPr>
      <p:cViewPr varScale="1">
        <p:scale>
          <a:sx n="153" d="100"/>
          <a:sy n="153" d="100"/>
        </p:scale>
        <p:origin x="203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 sz="9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16BF842-D3EB-9C9C-AE7E-32B5935C7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245541-D760-D8CC-8722-5CE97602EF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040503-5796-B8E4-1BAF-C6A929DE8E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712AE-1F38-4D3A-84FA-52818ACD7AB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8178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EA0C09-F8F1-234D-E3E1-89E870B97C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560A3F-3975-212B-7682-8EAC068A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15967E-9F43-B552-B1B9-F1A4EC4BD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01F42-9230-4EE3-90CB-71C9C2FE8AF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5572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2B5DC9-71DB-814B-8BF0-55F6AACA6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843AE9-3010-E42D-65F2-5BDBDEFBD8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51F0E2-740D-81AF-F543-813C60970B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49DAC-338B-499C-B53C-F7A37D47204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16746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ДЕТСКИЕ\Nezhniy\Nezhny.jpg">
            <a:extLst>
              <a:ext uri="{FF2B5EF4-FFF2-40B4-BE49-F238E27FC236}">
                <a16:creationId xmlns:a16="http://schemas.microsoft.com/office/drawing/2014/main" id="{97CA24FC-B75B-130F-29A0-8B599C99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420888"/>
            <a:ext cx="6622504" cy="12515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005064"/>
            <a:ext cx="6400800" cy="1104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81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66999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34CEB1-52B2-F92E-59C7-2FAE604E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73F8A9-4FD0-B194-6CA0-E0622B16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E0954-F727-285F-CF0A-E12A98E0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B5F67E-0198-493C-854F-F146F97C240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51659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0D03C7-8BE6-C3F3-2F46-A28944BE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8B9A10-C88C-0FB2-6111-44F864B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0A3333-F1A5-B41E-D7CA-DB6E37E2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4940025-4199-4C99-B15E-B4E22554A5D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7816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DA6A38-92B1-B766-A242-D203A997C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9F23C5-472E-56CB-7F03-CCA86F6F1E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DCAF13-CAAE-C435-0A76-2AD135948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9D86F-22C5-43D9-A2F0-DA5844072D9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11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91B8FF-84CA-6791-605C-01AE2FA02F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2859B-07EE-B0D7-D24E-6019A85F94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E3173E-53A4-38B6-3C26-83D6B713A0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9EB84-C3C1-40C6-9F7B-092BF6DA217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705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7126E-0683-103D-15B8-1469757F56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58F675-F39F-4F9A-6123-2B6A9B090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EDF0A-1FD8-2436-DE72-D974429D40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83DBD-FB21-4272-A0F9-F1652F5E797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42185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007657F-9DC3-6D4B-AF74-5C46C0C91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2E09534-A4D6-00CB-BD6C-9E178B6F4B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B9BB3E3-7129-A26E-E228-89FAE1B850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B257C-21BF-4833-890E-F9EE0827C0B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5254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FDBD4D3-F4D6-FAB9-2D2A-CBC2FDBB54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49E519E-3240-A229-D3D7-A348A79D11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EDBE22-05C8-005C-F76C-56A07AB07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168E88-9DD7-448A-BBC9-3DA80A3F76D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3013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817EF6-F4CB-FAED-A5DC-9AC4EE2334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598BA8-B5B6-5462-830B-015FA37D0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2EDDA8-16EF-FA3A-F514-07A6326362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0DAAA-B0F4-4F4A-9AD0-DC19AE2F336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5707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1D777-B9DB-92A8-2666-FF5271BA24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5C451D-7D57-D5F9-A14F-6D37BD97DF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7BA646-2A5B-3A37-D294-9C40230199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92583-E639-4CDD-984F-99F8A59F062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8263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902075-7632-2519-5A7E-EE449ED0E9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2810F-6B2E-9E0C-7739-ED0BE0D0AC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8E0413-909E-5424-748E-11E6D7CCD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C19509-BF03-488C-9FF4-497BBB96432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6025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240BD19-CEDD-5186-7F32-EDABBAC5C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274638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EF074D-D3CA-445F-2714-5501BFE24B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5FCE4AA-4C61-ED9C-B38D-56E674B320E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A153E6C-F911-3F5F-8F40-E412C06752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5DD12D3-C755-08DB-82BB-F53249D6E7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28A13B3-E6E3-4B34-AD31-ECA727B0199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Majesti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ProPowerPoint\Шаблоны\ДЕТСКИЕ\Nezhniy\NezhnySlide.jpg">
            <a:extLst>
              <a:ext uri="{FF2B5EF4-FFF2-40B4-BE49-F238E27FC236}">
                <a16:creationId xmlns:a16="http://schemas.microsoft.com/office/drawing/2014/main" id="{B5D20B32-AA65-B13B-D69E-41CD49B9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>
            <a:extLst>
              <a:ext uri="{FF2B5EF4-FFF2-40B4-BE49-F238E27FC236}">
                <a16:creationId xmlns:a16="http://schemas.microsoft.com/office/drawing/2014/main" id="{FBB8F0B0-6603-10A6-44E2-C67A072F6B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2" name="Текст 2">
            <a:extLst>
              <a:ext uri="{FF2B5EF4-FFF2-40B4-BE49-F238E27FC236}">
                <a16:creationId xmlns:a16="http://schemas.microsoft.com/office/drawing/2014/main" id="{00756D93-A389-6E01-6A27-F182405255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12875"/>
            <a:ext cx="82296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9" name="TextBox 6">
            <a:extLst>
              <a:ext uri="{FF2B5EF4-FFF2-40B4-BE49-F238E27FC236}">
                <a16:creationId xmlns:a16="http://schemas.microsoft.com/office/drawing/2014/main" id="{62EDEB88-61DF-FA84-8A6A-05402791B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5100"/>
            <a:ext cx="159543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>
                <a:solidFill>
                  <a:srgbClr val="BFBFBF"/>
                </a:solidFill>
                <a:latin typeface="Ariston" pitchFamily="66" charset="0"/>
              </a:rPr>
              <a:t>ProPowerPoint.ru</a:t>
            </a:r>
            <a:endParaRPr lang="ru-RU" sz="1400">
              <a:solidFill>
                <a:srgbClr val="BFBFBF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4" r:id="rId2"/>
    <p:sldLayoutId id="2147483977" r:id="rId3"/>
    <p:sldLayoutId id="2147483978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19BA9E1-3E54-84A3-680F-72A3B979B1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00201"/>
            <a:ext cx="8915400" cy="2590799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ru-RU" sz="1600" b="1" kern="10" spc="50" dirty="0">
                <a:ln w="11430">
                  <a:solidFill>
                    <a:srgbClr val="C00000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  <a:cs typeface="Simplified Arabic" panose="02020603050405020304" pitchFamily="18" charset="-78"/>
              </a:rPr>
              <a:t>Выступление на педсовете, </a:t>
            </a:r>
            <a:br>
              <a:rPr lang="ru-RU" sz="1600" b="1" kern="10" spc="50" dirty="0">
                <a:ln w="11430">
                  <a:solidFill>
                    <a:srgbClr val="C00000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  <a:cs typeface="Simplified Arabic" panose="02020603050405020304" pitchFamily="18" charset="-78"/>
              </a:rPr>
            </a:br>
            <a:r>
              <a:rPr lang="ru-RU" sz="1600" b="1" kern="10" spc="50" dirty="0">
                <a:ln w="11430">
                  <a:solidFill>
                    <a:srgbClr val="C00000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  <a:cs typeface="Simplified Arabic" panose="02020603050405020304" pitchFamily="18" charset="-78"/>
              </a:rPr>
              <a:t>отчет по самообразованию</a:t>
            </a:r>
            <a:r>
              <a:rPr lang="ru-RU" sz="1600" b="1" kern="10" spc="50" dirty="0">
                <a:ln w="11430">
                  <a:solidFill>
                    <a:srgbClr val="C00000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600" b="1" kern="10" spc="50" dirty="0">
                <a:ln w="11430">
                  <a:solidFill>
                    <a:srgbClr val="C00000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kern="10" spc="50" dirty="0">
                <a:ln w="11430">
                  <a:solidFill>
                    <a:srgbClr val="C00000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«ФОРМИРОВАНИЕ СВЯЗНОЙ РЕЧИ У ДЕТЕЙ С ОНР» </a:t>
            </a:r>
            <a:br>
              <a:rPr lang="ru-RU" sz="1600" b="1" kern="10" spc="50" dirty="0">
                <a:ln w="11430">
                  <a:solidFill>
                    <a:srgbClr val="C00000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1600" b="1" kern="10" spc="50" dirty="0">
                <a:ln w="11430">
                  <a:solidFill>
                    <a:srgbClr val="C00000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  <a:cs typeface="Times New Roman" pitchFamily="18" charset="0"/>
              </a:rPr>
            </a:br>
            <a:r>
              <a:rPr lang="ru-RU" sz="1600" b="1" kern="10" spc="50" dirty="0">
                <a:ln w="11430">
                  <a:solidFill>
                    <a:srgbClr val="C00000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  <a:cs typeface="Times New Roman" pitchFamily="18" charset="0"/>
              </a:rPr>
              <a:t>(для педагогов ДОУ)</a:t>
            </a:r>
            <a:endParaRPr lang="ru-RU" sz="1600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Script" panose="020B0504020000000003" pitchFamily="34" charset="0"/>
              <a:cs typeface="Times New Roman" pitchFamily="18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D76D153-9869-F49C-5797-32757F434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343400"/>
            <a:ext cx="8534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ru-RU" alt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</a:t>
            </a:r>
            <a:r>
              <a:rPr lang="ru-RU" alt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Кустова</a:t>
            </a:r>
            <a:r>
              <a:rPr lang="ru-RU" alt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Надежда Вячеславовна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учитель-логопед 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МБДОУ д/с №2 с. Месягутово</a:t>
            </a:r>
          </a:p>
          <a:p>
            <a:pPr eaLnBrk="1" hangingPunct="1">
              <a:defRPr/>
            </a:pPr>
            <a:r>
              <a:rPr lang="ru-RU" altLang="ru-RU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</a:p>
          <a:p>
            <a:pPr eaLnBrk="1" hangingPunct="1">
              <a:defRPr/>
            </a:pPr>
            <a:endParaRPr lang="ru-RU" altLang="ru-RU" sz="1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altLang="ru-RU" sz="1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altLang="ru-RU" sz="1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altLang="ru-RU" sz="1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 г.</a:t>
            </a:r>
          </a:p>
          <a:p>
            <a:pPr algn="r" eaLnBrk="1" hangingPunct="1">
              <a:defRPr/>
            </a:pPr>
            <a:endParaRPr lang="ru-RU" alt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defRPr/>
            </a:pPr>
            <a:endParaRPr lang="ru-RU" alt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defRPr/>
            </a:pPr>
            <a:endParaRPr lang="ru-RU" alt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defRPr/>
            </a:pPr>
            <a:endParaRPr lang="ru-RU" alt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Рисунок 5" descr="2.png">
            <a:extLst>
              <a:ext uri="{FF2B5EF4-FFF2-40B4-BE49-F238E27FC236}">
                <a16:creationId xmlns:a16="http://schemas.microsoft.com/office/drawing/2014/main" id="{88783B79-3DBA-7B9E-A14F-1A73F2E57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52212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7">
            <a:extLst>
              <a:ext uri="{FF2B5EF4-FFF2-40B4-BE49-F238E27FC236}">
                <a16:creationId xmlns:a16="http://schemas.microsoft.com/office/drawing/2014/main" id="{4DEDF77D-3389-873D-49D8-18F856F8D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20700"/>
            <a:ext cx="8534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</a:t>
            </a:r>
            <a:endParaRPr lang="ru-RU" altLang="ru-RU" sz="6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2 с. Месягутово муниципального района Дуванский район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</a:t>
            </a:r>
            <a:endParaRPr lang="ru-RU" altLang="ru-RU" sz="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500A8-0B8A-4053-3CE9-B7284989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Courier New" panose="02070309020205020404" pitchFamily="49" charset="0"/>
              </a:rPr>
              <a:t>Альбомы по </a:t>
            </a:r>
            <a:r>
              <a:rPr lang="ru-RU" sz="28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Courier New" panose="02070309020205020404" pitchFamily="49" charset="0"/>
              </a:rPr>
              <a:t>сказкотерапии</a:t>
            </a:r>
            <a:endParaRPr lang="ru-RU" sz="2800" b="1" dirty="0">
              <a:ln w="1905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Courier New" panose="02070309020205020404" pitchFamily="49" charset="0"/>
            </a:endParaRPr>
          </a:p>
        </p:txBody>
      </p:sp>
      <p:sp>
        <p:nvSpPr>
          <p:cNvPr id="19459" name="Содержимое 2">
            <a:extLst>
              <a:ext uri="{FF2B5EF4-FFF2-40B4-BE49-F238E27FC236}">
                <a16:creationId xmlns:a16="http://schemas.microsoft.com/office/drawing/2014/main" id="{170437E9-7D6D-939D-1B8A-115CF0B45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85800"/>
            <a:ext cx="8458200" cy="56388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cs typeface="Arial" pitchFamily="34" charset="0"/>
              </a:rPr>
              <a:t>     </a:t>
            </a:r>
          </a:p>
        </p:txBody>
      </p:sp>
      <p:pic>
        <p:nvPicPr>
          <p:cNvPr id="16388" name="Picture 5">
            <a:extLst>
              <a:ext uri="{FF2B5EF4-FFF2-40B4-BE49-F238E27FC236}">
                <a16:creationId xmlns:a16="http://schemas.microsoft.com/office/drawing/2014/main" id="{168D0A2D-03ED-A41D-38C4-6ECD8CBA8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75"/>
            <a:ext cx="4338638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6">
            <a:extLst>
              <a:ext uri="{FF2B5EF4-FFF2-40B4-BE49-F238E27FC236}">
                <a16:creationId xmlns:a16="http://schemas.microsoft.com/office/drawing/2014/main" id="{30F5C33D-6E16-0B55-8B22-63C0FD45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3775"/>
            <a:ext cx="4338638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69EF6-2075-A3D8-00A3-264D8B03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52400"/>
          </a:xfrm>
        </p:spPr>
        <p:txBody>
          <a:bodyPr/>
          <a:lstStyle/>
          <a:p>
            <a:pPr eaLnBrk="1" hangingPunct="1">
              <a:defRPr/>
            </a:pPr>
            <a:endParaRPr lang="ru-RU" sz="2800" b="1" dirty="0">
              <a:ln w="1905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Courier New" panose="02070309020205020404" pitchFamily="49" charset="0"/>
            </a:endParaRPr>
          </a:p>
        </p:txBody>
      </p:sp>
      <p:sp>
        <p:nvSpPr>
          <p:cNvPr id="19459" name="Содержимое 2">
            <a:extLst>
              <a:ext uri="{FF2B5EF4-FFF2-40B4-BE49-F238E27FC236}">
                <a16:creationId xmlns:a16="http://schemas.microsoft.com/office/drawing/2014/main" id="{25496487-B5C8-0953-DE0D-D07C1D4D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52450"/>
            <a:ext cx="8458200" cy="5181600"/>
          </a:xfrm>
        </p:spPr>
        <p:txBody>
          <a:bodyPr/>
          <a:lstStyle/>
          <a:p>
            <a:pPr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    Театрализованная деятельность в детском саду также тесно связана с развитием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связной речи детей.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    У детей улучшается диалогическая речь, ее грамматический строй, ребенок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начинает активно пользоваться словарем, который, в свою очередь, тоже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пополняется.   В течение года с детьми разучивали стихи, инсценировали сказки.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B9165490-FD6C-9574-EE88-34E1BB740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00325"/>
            <a:ext cx="508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4FC5DEB3-2910-E531-489E-F73CA845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87600"/>
            <a:ext cx="33909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45164-96E6-7BEB-D48B-F699D8902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</a:t>
            </a:r>
            <a:b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             Проект по сказкам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6C5D3D3E-2573-E6CA-652A-5DB2E39C0C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3505200"/>
            <a:ext cx="4170363" cy="3127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4D387465-4689-ED51-9C55-21CB12944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447800"/>
            <a:ext cx="3863975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FDD78A33-628D-1076-A6E5-B686C1F4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4575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extLst>
              <a:ext uri="{FF2B5EF4-FFF2-40B4-BE49-F238E27FC236}">
                <a16:creationId xmlns:a16="http://schemas.microsoft.com/office/drawing/2014/main" id="{C0EBFCCB-82AF-0646-BD6B-BB217B4E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52578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Содержимое 2">
            <a:extLst>
              <a:ext uri="{FF2B5EF4-FFF2-40B4-BE49-F238E27FC236}">
                <a16:creationId xmlns:a16="http://schemas.microsoft.com/office/drawing/2014/main" id="{47E47E82-9268-F153-FF36-CAC38F434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533400"/>
            <a:ext cx="8458200" cy="5715000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Ассоциирование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— это в широком смысле связывание чего-то с чем-то. То есть ассоциация — это такая связь между двумя или более явлениями (предметами, ощущениями, идеями, словами и т.п.) при которой актуализация одного из них влечет за собой появление другого. Составление цепочки ассоциаций только сначала кажется делом сложным и долгим. Буквально несколько тренировок, и вы научитесь моментально составлять ассоциативные цепочки для запоминания.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b="1" i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cs typeface="Arial" pitchFamily="34" charset="0"/>
              </a:rPr>
              <a:t> 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Сюда можно отнести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Эйдетику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, которую я изучила и даже выступила на РМО заведующих. Эйдетика - это новое направление, специальная методика, ориентированная на развитие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образного мышления у ребёнка.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Она активно применяется для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обучения детей дошкольного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возраста, помогает детям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обогащать представления об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окружающем мире, развивает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память, внимание, детское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воображение, побуждает к речевой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и творческой активности.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D49FF-9DC9-81AD-4639-629A41C9C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b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ООД по формированию связной речи (рассказы по серии сюжетных картин, с придумыванием концовки, пересказ, составление описательных рассказов)</a:t>
            </a:r>
            <a:endParaRPr lang="ru-RU" sz="1800" b="1" dirty="0">
              <a:ln w="1905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19459" name="Содержимое 2">
            <a:extLst>
              <a:ext uri="{FF2B5EF4-FFF2-40B4-BE49-F238E27FC236}">
                <a16:creationId xmlns:a16="http://schemas.microsoft.com/office/drawing/2014/main" id="{5B186EFB-493D-B9D3-C1DE-979EE7741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638800"/>
          </a:xfrm>
        </p:spPr>
        <p:txBody>
          <a:bodyPr/>
          <a:lstStyle/>
          <a:p>
            <a:pPr algn="just">
              <a:buFont typeface="Arial" panose="020B0604020202020204" pitchFamily="34" charset="0"/>
              <a:buNone/>
              <a:defRPr/>
            </a:pP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2800" dirty="0">
              <a:solidFill>
                <a:srgbClr val="FF0000"/>
              </a:solidFill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800" b="1" i="1" dirty="0">
              <a:solidFill>
                <a:srgbClr val="C0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0484" name="Picture 6">
            <a:extLst>
              <a:ext uri="{FF2B5EF4-FFF2-40B4-BE49-F238E27FC236}">
                <a16:creationId xmlns:a16="http://schemas.microsoft.com/office/drawing/2014/main" id="{28935DBD-CC42-DBD3-9FBC-8317CE9A4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68563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7">
            <a:extLst>
              <a:ext uri="{FF2B5EF4-FFF2-40B4-BE49-F238E27FC236}">
                <a16:creationId xmlns:a16="http://schemas.microsoft.com/office/drawing/2014/main" id="{1CE8D441-4A39-0855-DF3D-B6749411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2468563"/>
            <a:ext cx="416877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692A720-E783-DB11-A873-7FA846E5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638"/>
            <a:ext cx="8458200" cy="1401762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ru-RU" sz="2400" b="1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</a:br>
            <a:br>
              <a:rPr lang="ru-RU" sz="2400" b="1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</a:br>
            <a:br>
              <a:rPr lang="ru-RU" sz="2400" b="1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</a:br>
            <a:br>
              <a:rPr lang="ru-RU" sz="2400" b="1" dirty="0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</a:br>
            <a:r>
              <a:rPr lang="ru-RU" sz="2400" b="1" dirty="0" err="1">
                <a:solidFill>
                  <a:srgbClr val="FF0000"/>
                </a:solidFill>
                <a:latin typeface="Garamond" pitchFamily="18" charset="0"/>
                <a:cs typeface="Times New Roman" pitchFamily="18" charset="0"/>
              </a:rPr>
              <a:t>Синквейн</a:t>
            </a:r>
            <a:r>
              <a:rPr lang="ru-RU" sz="2400" b="1" dirty="0">
                <a:solidFill>
                  <a:srgbClr val="002060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– нерифмованная 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пятистрочная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  <a:t> стихотворная форма,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написанное в соответствии с определёнными правилами.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aramond" pitchFamily="18" charset="0"/>
                <a:cs typeface="Times New Roman" pitchFamily="18" charset="0"/>
              </a:rPr>
            </a:br>
            <a:r>
              <a:rPr lang="ru-RU" sz="2400" b="1" dirty="0">
                <a:latin typeface="Garamond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latin typeface="Garamond" pitchFamily="18" charset="0"/>
                <a:cs typeface="Times New Roman" pitchFamily="18" charset="0"/>
              </a:rPr>
            </a:br>
            <a:br>
              <a:rPr lang="ru-RU" sz="2400" b="1" dirty="0">
                <a:latin typeface="Garamond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Модель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синквейна</a:t>
            </a:r>
            <a:br>
              <a:rPr lang="ru-RU" sz="2400" b="1" dirty="0">
                <a:latin typeface="Garamond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10" name="Содержимое 9">
            <a:extLst>
              <a:ext uri="{FF2B5EF4-FFF2-40B4-BE49-F238E27FC236}">
                <a16:creationId xmlns:a16="http://schemas.microsoft.com/office/drawing/2014/main" id="{1703AC9E-AEB2-D2F0-2708-9EC37D212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algn="just" eaLnBrk="1" hangingPunct="1">
              <a:buFont typeface="Arial" charset="0"/>
              <a:buChar char="•"/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ndalus" panose="02020603050405020304" pitchFamily="18" charset="-78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Andalus" panose="02020603050405020304" pitchFamily="18" charset="-78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ndalus" panose="02020603050405020304" pitchFamily="18" charset="-78"/>
              </a:rPr>
              <a:t>Предмет (тема) – одно слово-существительное.</a:t>
            </a: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ndalus" panose="02020603050405020304" pitchFamily="18" charset="-78"/>
              </a:rPr>
              <a:t>Два прилагательных по теме.</a:t>
            </a: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ndalus" panose="02020603050405020304" pitchFamily="18" charset="-78"/>
              </a:rPr>
              <a:t>Три глагола по теме.</a:t>
            </a: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ndalus" panose="02020603050405020304" pitchFamily="18" charset="-78"/>
              </a:rPr>
              <a:t>Предложение по теме.</a:t>
            </a: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Andalus" panose="02020603050405020304" pitchFamily="18" charset="-78"/>
              </a:rPr>
              <a:t>Ассоциация по теме: одно слово-предмет.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D6ECC86F-D12A-DE34-67C3-8FA81BC1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38400"/>
            <a:ext cx="243046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553AA68-5B0D-5871-58A7-405F4796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429000" cy="11620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6000" dirty="0">
                <a:solidFill>
                  <a:schemeClr val="accent2">
                    <a:lumMod val="75000"/>
                  </a:schemeClr>
                </a:solidFill>
                <a:latin typeface="Garamond" pitchFamily="18" charset="0"/>
              </a:rPr>
              <a:t>КУКЛА</a:t>
            </a:r>
          </a:p>
        </p:txBody>
      </p:sp>
      <p:pic>
        <p:nvPicPr>
          <p:cNvPr id="22531" name="Содержимое 8" descr="кукла.jpg">
            <a:extLst>
              <a:ext uri="{FF2B5EF4-FFF2-40B4-BE49-F238E27FC236}">
                <a16:creationId xmlns:a16="http://schemas.microsoft.com/office/drawing/2014/main" id="{A2D6C0F2-60E8-588B-72D4-C7EB5A7D5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828800"/>
            <a:ext cx="3370263" cy="4419600"/>
          </a:xfrm>
        </p:spPr>
      </p:pic>
      <p:sp>
        <p:nvSpPr>
          <p:cNvPr id="22532" name="Rectangle 3">
            <a:extLst>
              <a:ext uri="{FF2B5EF4-FFF2-40B4-BE49-F238E27FC236}">
                <a16:creationId xmlns:a16="http://schemas.microsoft.com/office/drawing/2014/main" id="{6C3F343A-70B3-B2F0-505B-0D68B6059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86200" y="609600"/>
            <a:ext cx="5181600" cy="5638800"/>
          </a:xfrm>
        </p:spPr>
        <p:txBody>
          <a:bodyPr/>
          <a:lstStyle/>
          <a:p>
            <a:pPr marL="514350" indent="-514350" eaLnBrk="1" hangingPunct="1">
              <a:lnSpc>
                <a:spcPct val="200000"/>
              </a:lnSpc>
              <a:buFontTx/>
              <a:buAutoNum type="arabicPeriod"/>
            </a:pPr>
            <a:r>
              <a:rPr lang="ru-RU" altLang="ru-RU" sz="2800" b="1">
                <a:solidFill>
                  <a:srgbClr val="006600"/>
                </a:solidFill>
                <a:latin typeface="Garamond" panose="02020404030301010803" pitchFamily="18" charset="0"/>
              </a:rPr>
              <a:t>Кукла </a:t>
            </a:r>
            <a:endParaRPr lang="en-US" altLang="ru-RU" sz="2800" b="1">
              <a:solidFill>
                <a:srgbClr val="006600"/>
              </a:solidFill>
              <a:latin typeface="Garamond" panose="02020404030301010803" pitchFamily="18" charset="0"/>
            </a:endParaRPr>
          </a:p>
          <a:p>
            <a:pPr marL="514350" indent="-514350" eaLnBrk="1" hangingPunct="1">
              <a:lnSpc>
                <a:spcPct val="200000"/>
              </a:lnSpc>
              <a:buFontTx/>
              <a:buAutoNum type="arabicPeriod"/>
            </a:pPr>
            <a:r>
              <a:rPr lang="ru-RU" altLang="ru-RU" sz="2800" b="1">
                <a:solidFill>
                  <a:srgbClr val="006600"/>
                </a:solidFill>
                <a:latin typeface="Garamond" panose="02020404030301010803" pitchFamily="18" charset="0"/>
              </a:rPr>
              <a:t>Красивая, любимая. </a:t>
            </a:r>
            <a:endParaRPr lang="en-US" altLang="ru-RU" sz="2800" b="1">
              <a:solidFill>
                <a:srgbClr val="006600"/>
              </a:solidFill>
              <a:latin typeface="Garamond" panose="02020404030301010803" pitchFamily="18" charset="0"/>
            </a:endParaRPr>
          </a:p>
          <a:p>
            <a:pPr marL="514350" indent="-514350" eaLnBrk="1" hangingPunct="1">
              <a:lnSpc>
                <a:spcPct val="200000"/>
              </a:lnSpc>
              <a:buFontTx/>
              <a:buAutoNum type="arabicPeriod"/>
            </a:pPr>
            <a:r>
              <a:rPr lang="ru-RU" altLang="ru-RU" sz="2800" b="1">
                <a:solidFill>
                  <a:srgbClr val="006600"/>
                </a:solidFill>
                <a:latin typeface="Garamond" panose="02020404030301010803" pitchFamily="18" charset="0"/>
              </a:rPr>
              <a:t>Стоит, сидит, улыбается. </a:t>
            </a:r>
            <a:endParaRPr lang="en-US" altLang="ru-RU" sz="2800" b="1">
              <a:solidFill>
                <a:srgbClr val="006600"/>
              </a:solidFill>
              <a:latin typeface="Garamond" panose="02020404030301010803" pitchFamily="18" charset="0"/>
            </a:endParaRPr>
          </a:p>
          <a:p>
            <a:pPr marL="514350" indent="-514350" eaLnBrk="1" hangingPunct="1">
              <a:lnSpc>
                <a:spcPct val="200000"/>
              </a:lnSpc>
              <a:buFontTx/>
              <a:buAutoNum type="arabicPeriod"/>
            </a:pPr>
            <a:r>
              <a:rPr lang="ru-RU" altLang="ru-RU" sz="2800" b="1">
                <a:solidFill>
                  <a:srgbClr val="006600"/>
                </a:solidFill>
                <a:latin typeface="Garamond" panose="02020404030301010803" pitchFamily="18" charset="0"/>
              </a:rPr>
              <a:t>Моя кукла самая красивая. </a:t>
            </a:r>
            <a:endParaRPr lang="en-US" altLang="ru-RU" sz="2800" b="1">
              <a:solidFill>
                <a:srgbClr val="006600"/>
              </a:solidFill>
              <a:latin typeface="Garamond" panose="02020404030301010803" pitchFamily="18" charset="0"/>
            </a:endParaRPr>
          </a:p>
          <a:p>
            <a:pPr marL="514350" indent="-514350" eaLnBrk="1" hangingPunct="1">
              <a:lnSpc>
                <a:spcPct val="200000"/>
              </a:lnSpc>
              <a:buFontTx/>
              <a:buAutoNum type="arabicPeriod"/>
            </a:pPr>
            <a:r>
              <a:rPr lang="ru-RU" altLang="ru-RU" sz="2800" b="1">
                <a:solidFill>
                  <a:srgbClr val="006600"/>
                </a:solidFill>
                <a:latin typeface="Garamond" panose="02020404030301010803" pitchFamily="18" charset="0"/>
              </a:rPr>
              <a:t>Игрушка</a:t>
            </a:r>
            <a:r>
              <a:rPr lang="ru-RU" altLang="ru-RU" sz="3200" b="1">
                <a:solidFill>
                  <a:srgbClr val="006600"/>
                </a:solidFill>
              </a:rPr>
              <a:t>.</a:t>
            </a:r>
            <a:r>
              <a:rPr lang="ru-RU" altLang="ru-RU" sz="3200">
                <a:solidFill>
                  <a:srgbClr val="006600"/>
                </a:solidFill>
              </a:rPr>
              <a:t> 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4">
            <a:extLst>
              <a:ext uri="{FF2B5EF4-FFF2-40B4-BE49-F238E27FC236}">
                <a16:creationId xmlns:a16="http://schemas.microsoft.com/office/drawing/2014/main" id="{3B47C81E-BD24-AE41-3F61-C71897D7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1447800"/>
          </a:xfrm>
        </p:spPr>
        <p:txBody>
          <a:bodyPr/>
          <a:lstStyle/>
          <a:p>
            <a:pPr eaLnBrk="1" hangingPunct="1"/>
            <a:r>
              <a:rPr lang="ru-RU" altLang="ru-RU" sz="4800" b="1">
                <a:solidFill>
                  <a:srgbClr val="3535A1"/>
                </a:solidFill>
                <a:latin typeface="Comic Sans MS" panose="030F0702030302020204" pitchFamily="66" charset="0"/>
              </a:rPr>
              <a:t>Составить синквейн по  теме «Семья»</a:t>
            </a:r>
            <a:endParaRPr lang="ru-RU" altLang="ru-RU" sz="4800">
              <a:solidFill>
                <a:srgbClr val="3535A1"/>
              </a:solidFill>
              <a:latin typeface="Comic Sans MS" panose="030F0702030302020204" pitchFamily="66" charset="0"/>
            </a:endParaRPr>
          </a:p>
        </p:txBody>
      </p:sp>
      <p:sp>
        <p:nvSpPr>
          <p:cNvPr id="23555" name="Содержимое 5">
            <a:extLst>
              <a:ext uri="{FF2B5EF4-FFF2-40B4-BE49-F238E27FC236}">
                <a16:creationId xmlns:a16="http://schemas.microsoft.com/office/drawing/2014/main" id="{20F5261C-4FB3-5CC6-755D-0F8E02B0D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marL="533400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sz="2800" b="1">
                <a:solidFill>
                  <a:srgbClr val="3F9763"/>
                </a:solidFill>
                <a:latin typeface="Garamond" panose="02020404030301010803" pitchFamily="18" charset="0"/>
              </a:rPr>
              <a:t>Слово-предмет</a:t>
            </a:r>
          </a:p>
          <a:p>
            <a:pPr marL="533400" indent="-533400" eaLnBrk="1" hangingPunct="1">
              <a:lnSpc>
                <a:spcPct val="150000"/>
              </a:lnSpc>
              <a:buFontTx/>
              <a:buAutoNum type="arabicPeriod"/>
            </a:pPr>
            <a:r>
              <a:rPr lang="ru-RU" altLang="ru-RU" sz="2800" b="1">
                <a:solidFill>
                  <a:srgbClr val="3F9763"/>
                </a:solidFill>
                <a:latin typeface="Garamond" panose="02020404030301010803" pitchFamily="18" charset="0"/>
              </a:rPr>
              <a:t>Слова – признаки(2)</a:t>
            </a:r>
          </a:p>
          <a:p>
            <a:pPr marL="533400" indent="-533400" eaLnBrk="1" hangingPunct="1">
              <a:lnSpc>
                <a:spcPct val="150000"/>
              </a:lnSpc>
              <a:buFontTx/>
              <a:buNone/>
            </a:pPr>
            <a:r>
              <a:rPr lang="ru-RU" altLang="ru-RU" sz="2800" b="1">
                <a:solidFill>
                  <a:srgbClr val="3F9763"/>
                </a:solidFill>
                <a:latin typeface="Garamond" panose="02020404030301010803" pitchFamily="18" charset="0"/>
              </a:rPr>
              <a:t>3. Слова-действия (3)</a:t>
            </a:r>
          </a:p>
          <a:p>
            <a:pPr marL="533400" indent="-533400" eaLnBrk="1" hangingPunct="1">
              <a:lnSpc>
                <a:spcPct val="150000"/>
              </a:lnSpc>
              <a:buFontTx/>
              <a:buNone/>
            </a:pPr>
            <a:r>
              <a:rPr lang="ru-RU" altLang="ru-RU" sz="2800" b="1">
                <a:solidFill>
                  <a:srgbClr val="3F9763"/>
                </a:solidFill>
                <a:latin typeface="Garamond" panose="02020404030301010803" pitchFamily="18" charset="0"/>
              </a:rPr>
              <a:t>4. Предложение по теме</a:t>
            </a:r>
          </a:p>
          <a:p>
            <a:pPr marL="533400" indent="-533400" eaLnBrk="1" hangingPunct="1">
              <a:lnSpc>
                <a:spcPct val="150000"/>
              </a:lnSpc>
              <a:buFontTx/>
              <a:buNone/>
            </a:pPr>
            <a:r>
              <a:rPr lang="ru-RU" altLang="ru-RU" sz="2800" b="1">
                <a:solidFill>
                  <a:srgbClr val="3F9763"/>
                </a:solidFill>
                <a:latin typeface="Garamond" panose="02020404030301010803" pitchFamily="18" charset="0"/>
              </a:rPr>
              <a:t>5. Синоним, ассоциация.</a:t>
            </a:r>
          </a:p>
        </p:txBody>
      </p:sp>
      <p:pic>
        <p:nvPicPr>
          <p:cNvPr id="23556" name="Рисунок 3" descr="12.png">
            <a:extLst>
              <a:ext uri="{FF2B5EF4-FFF2-40B4-BE49-F238E27FC236}">
                <a16:creationId xmlns:a16="http://schemas.microsoft.com/office/drawing/2014/main" id="{2C8DCD30-6F4F-4AC3-6CFC-83AB24E5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421063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B2CEE196-BCC1-7FFF-FCD9-48E6DCB57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0"/>
            <a:ext cx="7467600" cy="1477963"/>
          </a:xfrm>
        </p:spPr>
        <p:txBody>
          <a:bodyPr/>
          <a:lstStyle/>
          <a:p>
            <a:pPr eaLnBrk="1" hangingPunct="1"/>
            <a:r>
              <a:rPr lang="ru-RU" altLang="ru-RU" sz="5400" b="1">
                <a:solidFill>
                  <a:srgbClr val="D48C2C"/>
                </a:solidFill>
                <a:latin typeface="Anfisa Grotesk" pitchFamily="2" charset="0"/>
              </a:rPr>
              <a:t>СИНКВЕЙН -ЗАГАДКА</a:t>
            </a:r>
          </a:p>
        </p:txBody>
      </p:sp>
      <p:sp>
        <p:nvSpPr>
          <p:cNvPr id="24579" name="Содержимое 2">
            <a:extLst>
              <a:ext uri="{FF2B5EF4-FFF2-40B4-BE49-F238E27FC236}">
                <a16:creationId xmlns:a16="http://schemas.microsoft.com/office/drawing/2014/main" id="{A8A843AE-2549-B3BA-79AD-C2319F45BC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7086600" cy="4297363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E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1. ?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E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2. Cерый, колючий</a:t>
            </a:r>
            <a:endParaRPr lang="ru-RU" altLang="ru-RU" b="1">
              <a:solidFill>
                <a:srgbClr val="8E0000"/>
              </a:solidFill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E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3. Фыркает, спит, сворачивается.</a:t>
            </a:r>
            <a:endParaRPr lang="ru-RU" altLang="ru-RU" b="1">
              <a:solidFill>
                <a:srgbClr val="8E0000"/>
              </a:solidFill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E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4. </a:t>
            </a:r>
            <a:r>
              <a:rPr lang="ru-RU" altLang="ru-RU" sz="2600" b="1">
                <a:solidFill>
                  <a:srgbClr val="8E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Мне нравится этот зверек</a:t>
            </a:r>
            <a:endParaRPr lang="ru-RU" altLang="ru-RU" sz="2600" b="1">
              <a:solidFill>
                <a:srgbClr val="8E0000"/>
              </a:solidFill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8E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5. Лес.</a:t>
            </a:r>
            <a:endParaRPr lang="ru-RU" altLang="ru-RU" b="1">
              <a:solidFill>
                <a:srgbClr val="8E0000"/>
              </a:solidFill>
            </a:endParaRPr>
          </a:p>
          <a:p>
            <a:pPr marL="0" indent="0" eaLnBrk="1" hangingPunct="1">
              <a:buFontTx/>
              <a:buNone/>
            </a:pPr>
            <a:endParaRPr lang="ru-RU" altLang="ru-RU"/>
          </a:p>
        </p:txBody>
      </p:sp>
      <p:pic>
        <p:nvPicPr>
          <p:cNvPr id="24580" name="Рисунок 3" descr="8.png">
            <a:extLst>
              <a:ext uri="{FF2B5EF4-FFF2-40B4-BE49-F238E27FC236}">
                <a16:creationId xmlns:a16="http://schemas.microsoft.com/office/drawing/2014/main" id="{5E21A30A-6B75-24E7-7DEA-83941AB9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200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A384D1-A676-61EA-D552-2B17D8BED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304800"/>
            <a:ext cx="8305800" cy="5821363"/>
          </a:xfrm>
        </p:spPr>
        <p:txBody>
          <a:bodyPr/>
          <a:lstStyle/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«Роль диалогического общения в воспитании толерантности у детей старшего дошкольного возраста»</a:t>
            </a:r>
          </a:p>
          <a:p>
            <a:pPr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«Обучение рассказыванию по серии сюжетных картин детей с ОНР»</a:t>
            </a:r>
          </a:p>
          <a:p>
            <a:pPr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«Особенности развития связной речи у детей в онтогенезе и при ОНР»</a:t>
            </a:r>
          </a:p>
          <a:p>
            <a:pPr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«Методика обследования состояния связной речи у детей с ОНР»</a:t>
            </a:r>
          </a:p>
          <a:p>
            <a:pPr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«Общие основы формирования монологической речи у детей с ОНР»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84B58AAC-6904-D0F6-F77D-82306A1D1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1143000"/>
            <a:ext cx="6254750" cy="259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4.png">
            <a:extLst>
              <a:ext uri="{FF2B5EF4-FFF2-40B4-BE49-F238E27FC236}">
                <a16:creationId xmlns:a16="http://schemas.microsoft.com/office/drawing/2014/main" id="{C19AB136-248D-A826-EEE5-F7BB97E5D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1295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5">
            <a:extLst>
              <a:ext uri="{FF2B5EF4-FFF2-40B4-BE49-F238E27FC236}">
                <a16:creationId xmlns:a16="http://schemas.microsoft.com/office/drawing/2014/main" id="{CF7AE602-C4BD-D385-CB1C-628D44D2E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28600"/>
            <a:ext cx="8686800" cy="6172200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2600" b="1" dirty="0">
                <a:solidFill>
                  <a:srgbClr val="FF0000"/>
                </a:solidFill>
                <a:latin typeface="Anfisa Grotesk" pitchFamily="2" charset="0"/>
                <a:cs typeface="Times New Roman" pitchFamily="18" charset="0"/>
              </a:rPr>
              <a:t>   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2600" b="1" dirty="0">
                <a:solidFill>
                  <a:srgbClr val="FF0000"/>
                </a:solidFill>
                <a:latin typeface="Anfisa Grotesk" pitchFamily="2" charset="0"/>
                <a:cs typeface="Times New Roman" pitchFamily="18" charset="0"/>
              </a:rPr>
              <a:t>      Актуальность: </a:t>
            </a:r>
            <a:r>
              <a:rPr lang="ru-RU" sz="1800" dirty="0"/>
              <a:t>: Одним из важных показателей готовности детей к школьному обучению является уровень </a:t>
            </a:r>
            <a:r>
              <a:rPr lang="ru-RU" sz="1800" dirty="0" err="1"/>
              <a:t>сформированности</a:t>
            </a:r>
            <a:r>
              <a:rPr lang="ru-RU" sz="1800" dirty="0"/>
              <a:t> связной речи. Связная речь представляет собой наиболее сложную форму речевой деятельности. Она носит характер последовательного систематического развернутого изложения. Ребенок должен научиться рассказывать: называть предмет, описать его, рассказать о каком-то событии, явлении, о последовательности событий. Такой рассказ должен состоять из ряда предложений и характеризовать существенные стороны и свойства описываемого предмета, события должны быть последовательными и логически связанными друг с другом, то есть речь ребенка должна быть связной.</a:t>
            </a:r>
            <a:endParaRPr lang="ru-RU" sz="1800" dirty="0">
              <a:solidFill>
                <a:srgbClr val="7030A0"/>
              </a:solidFill>
              <a:cs typeface="Times New Roman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/>
              <a:t>     Дошкольники с ОНР значительно отстают от нормально развивающихся сверстников в овладении навыками связной речи. У детей с ОНР отмечаются трудности программирования содержания развернутых высказываний и их языкового оформления. Для высказываний (пересказ, различные виды рассказов) характерны: нарушение связности и последовательности изложения, смысловые пропуски, выраженная ситуативность и фрагментарность. Низкий уровень употребляемой фразовой речи. Исходя из этого, формирование связной речи дошкольников с ОНР приобретает первостепенное значение в общем комплексе коррекционных мероприятий. Все выше сказанное обусловили актуальность и выбор темы самообразования: «Формирование связной речи у дошкольников с общим недоразвитием речи III уровня».</a:t>
            </a:r>
          </a:p>
          <a:p>
            <a:pPr algn="just"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Объект 5">
            <a:extLst>
              <a:ext uri="{FF2B5EF4-FFF2-40B4-BE49-F238E27FC236}">
                <a16:creationId xmlns:a16="http://schemas.microsoft.com/office/drawing/2014/main" id="{AA487DCE-7B5B-B0BF-0E7D-C01B70D12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8305800" cy="5592763"/>
          </a:xfrm>
        </p:spPr>
        <p:txBody>
          <a:bodyPr/>
          <a:lstStyle/>
          <a:p>
            <a:r>
              <a:rPr lang="ru-RU" altLang="en-US" sz="1800">
                <a:solidFill>
                  <a:srgbClr val="E46C0A"/>
                </a:solidFill>
              </a:rPr>
              <a:t> Ребенок может успешно овладеть речью тогда, когда с ним занимаются не только в дошкольном учреждении, но и дома, в семье. Пропаганду знаний среди родителей по вопросу речевого развития детей осуществляла в беседах и консультациях. Были проведены консультации и буклеты на темы: «Развитие связной речи детей в семье», «Какие книги читать детям», «Значение подражания для речевого развития ребёнка».</a:t>
            </a:r>
            <a:endParaRPr lang="ru-RU" altLang="en-US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50A9FB8C-CFC9-997A-416C-3A64F5284F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438400"/>
            <a:ext cx="42672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3">
            <a:extLst>
              <a:ext uri="{FF2B5EF4-FFF2-40B4-BE49-F238E27FC236}">
                <a16:creationId xmlns:a16="http://schemas.microsoft.com/office/drawing/2014/main" id="{452F87C1-1C48-F641-2B9E-0D657589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01888"/>
            <a:ext cx="4314825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E00003DF-6B2B-F8CA-A1EB-4835119A5E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57200"/>
            <a:ext cx="8153400" cy="611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Содержимое 2">
            <a:extLst>
              <a:ext uri="{FF2B5EF4-FFF2-40B4-BE49-F238E27FC236}">
                <a16:creationId xmlns:a16="http://schemas.microsoft.com/office/drawing/2014/main" id="{CBD431CF-55B7-BF9D-0D4C-4A68C1562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"/>
            <a:ext cx="8458200" cy="4495800"/>
          </a:xfrm>
        </p:spPr>
        <p:txBody>
          <a:bodyPr/>
          <a:lstStyle/>
          <a:p>
            <a:pPr marL="0" indent="185738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Важно сохранить как традиционные подходы, так и развивать новые направления логопедической теории и практики. Инновационные методы являются эффективными средствами для формировании связной речи у детей с ОНР. </a:t>
            </a:r>
          </a:p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800" b="1" i="1" dirty="0">
              <a:solidFill>
                <a:srgbClr val="C0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6EC42613-9768-D5F3-53C8-8A895326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410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>
            <a:extLst>
              <a:ext uri="{FF2B5EF4-FFF2-40B4-BE49-F238E27FC236}">
                <a16:creationId xmlns:a16="http://schemas.microsoft.com/office/drawing/2014/main" id="{5772AB24-7CE2-7EC7-E7D1-57F31D7BB4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600200"/>
            <a:ext cx="8229600" cy="2376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Прямоугольник 3">
            <a:extLst>
              <a:ext uri="{FF2B5EF4-FFF2-40B4-BE49-F238E27FC236}">
                <a16:creationId xmlns:a16="http://schemas.microsoft.com/office/drawing/2014/main" id="{46A51663-4A3E-69B6-DFDE-8436E0F36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86200"/>
            <a:ext cx="8305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6. Гомзяк О.С. Говорим правильно. Конспекты занятий по развитию связной речи в  старшей,подготовительной к школе логогруппе / О.С. Гомзяк. -- М.: Издательство ГНОМ и Д, 2007. -- 128 с.</a:t>
            </a:r>
          </a:p>
          <a:p>
            <a:pPr eaLnBrk="1" hangingPunct="1"/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6. Гомзяк О.С. Говорим правильно. Картинный материал.</a:t>
            </a:r>
          </a:p>
          <a:p>
            <a:pPr eaLnBrk="1" hangingPunct="1"/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Объект 15">
            <a:extLst>
              <a:ext uri="{FF2B5EF4-FFF2-40B4-BE49-F238E27FC236}">
                <a16:creationId xmlns:a16="http://schemas.microsoft.com/office/drawing/2014/main" id="{FFE30902-07F6-F5D9-74D7-322AF2041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8600"/>
            <a:ext cx="8534400" cy="62484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 descr="1.png">
            <a:extLst>
              <a:ext uri="{FF2B5EF4-FFF2-40B4-BE49-F238E27FC236}">
                <a16:creationId xmlns:a16="http://schemas.microsoft.com/office/drawing/2014/main" id="{570652B5-5D84-9F82-526B-4A8B36A91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B013C594-2C64-24DA-7A3B-331D1A2E3F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228600"/>
            <a:ext cx="8686800" cy="6477000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2600" b="1" dirty="0">
                <a:solidFill>
                  <a:srgbClr val="FF0000"/>
                </a:solidFill>
                <a:latin typeface="Anfisa Grotesk" pitchFamily="2" charset="0"/>
                <a:cs typeface="Times New Roman" pitchFamily="18" charset="0"/>
              </a:rPr>
              <a:t>     Цель: </a:t>
            </a:r>
            <a:r>
              <a:rPr lang="ru-RU" sz="1800" dirty="0"/>
              <a:t>совершенствование традиционных методов и приёмов работы по формированию и развитию связной речи</a:t>
            </a:r>
            <a:r>
              <a:rPr lang="ru-RU" sz="1800" b="1" dirty="0"/>
              <a:t> </a:t>
            </a:r>
            <a:r>
              <a:rPr lang="ru-RU" sz="1800" dirty="0"/>
              <a:t>в коррекционно-педагогической работе с детьми, имеющими ОНР</a:t>
            </a:r>
            <a:r>
              <a:rPr lang="ru-RU" sz="1800" b="1" dirty="0"/>
              <a:t>.</a:t>
            </a:r>
            <a:endParaRPr lang="ru-RU" sz="180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FF0000"/>
                </a:solidFill>
                <a:latin typeface="Anfisa Grotesk" pitchFamily="2" charset="0"/>
                <a:cs typeface="Times New Roman" pitchFamily="18" charset="0"/>
              </a:rPr>
              <a:t>Гипотеза: </a:t>
            </a:r>
            <a:r>
              <a:rPr lang="ru-RU" sz="1800" dirty="0"/>
              <a:t>я предполагаю, что специальные коррекционные занятия, с использованием различных приёмов и методов обучения, значительно повышают уровень формирования связной речи у детей старшего дошкольного возраста с ОНР.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FF0000"/>
                </a:solidFill>
                <a:latin typeface="Anfisa Grotesk" pitchFamily="2" charset="0"/>
                <a:cs typeface="Times New Roman" pitchFamily="18" charset="0"/>
              </a:rPr>
              <a:t>Задачи: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/>
              <a:t>1. Проанализировать психолого-педагогическую литературу по теме самообразования.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/>
              <a:t>2. Использовать инновационные технологии в коррекционно-логопедической работе по формирование связной речи у детей с ОНР.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/>
              <a:t> 3. Разработать основные направления по развитию связной речи</a:t>
            </a:r>
            <a:r>
              <a:rPr lang="ru-RU" sz="1800" b="1" dirty="0"/>
              <a:t> </a:t>
            </a:r>
            <a:r>
              <a:rPr lang="ru-RU" sz="1800" dirty="0"/>
              <a:t>дошкольников</a:t>
            </a:r>
            <a:r>
              <a:rPr lang="ru-RU" sz="1800" b="1" dirty="0"/>
              <a:t> </a:t>
            </a:r>
            <a:r>
              <a:rPr lang="ru-RU" sz="1800" dirty="0"/>
              <a:t>с ОНР в процессе ООД.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/>
              <a:t>4. Создать предметно – развивающую среду по формированию и развитию связной речи у детей</a:t>
            </a:r>
            <a:r>
              <a:rPr lang="ru-RU" sz="1800" b="1" dirty="0"/>
              <a:t> </a:t>
            </a:r>
            <a:r>
              <a:rPr lang="ru-RU" sz="1800" dirty="0"/>
              <a:t>старшего дошкольного возраста с ОНР.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ru-RU" sz="1800" dirty="0"/>
              <a:t>5. Разработать систему работы с родителями </a:t>
            </a:r>
            <a:r>
              <a:rPr lang="ru-RU" sz="1800"/>
              <a:t>и педагогами </a:t>
            </a:r>
            <a:r>
              <a:rPr lang="ru-RU" sz="1800" dirty="0"/>
              <a:t>по развитию связной речи.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Содержимое 2">
            <a:extLst>
              <a:ext uri="{FF2B5EF4-FFF2-40B4-BE49-F238E27FC236}">
                <a16:creationId xmlns:a16="http://schemas.microsoft.com/office/drawing/2014/main" id="{24653D32-8A9A-ED00-9B4A-65019767C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7244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     Для преодоления трудностей в формировании связной речи дошкольников</a:t>
            </a:r>
            <a:b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</a:b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необходима своевременная и систематическая работа на занятиях по</a:t>
            </a:r>
            <a:b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</a:b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развитию речи.</a:t>
            </a:r>
          </a:p>
          <a:p>
            <a:pPr marL="0" indent="0"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     Работа начинается с небольших по объёму и простых по содержанию текстов.</a:t>
            </a:r>
            <a:b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</a:b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Пересказывая их, дети опираются на вопросы, действия, предметные</a:t>
            </a:r>
            <a:b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</a:b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картинки, графические схемы.</a:t>
            </a:r>
          </a:p>
          <a:p>
            <a:pPr marL="0" indent="0"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     Позднее идёт ознакомление с планом рассказа, пересказом. Использовала в работе по развитию связной речи приёмы мнемотехники. Как любая работа, мнемотехника строится от простого к сложному. Начала работу с простейших </a:t>
            </a:r>
            <a:r>
              <a:rPr lang="ru-RU" sz="1800" dirty="0" err="1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мнемоквадратов</a:t>
            </a: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. </a:t>
            </a:r>
            <a:r>
              <a:rPr lang="ru-RU" sz="18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urier New" panose="02070309020205020404" pitchFamily="49" charset="0"/>
              </a:rPr>
              <a:t>Мнемотехника</a:t>
            </a: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 - в переводе с греческого - «искусство запоминания»</a:t>
            </a:r>
          </a:p>
          <a:p>
            <a:pPr marL="0" indent="0"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     </a:t>
            </a:r>
            <a:r>
              <a:rPr lang="ru-RU" sz="1800" dirty="0" err="1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Мнемотаблицы</a:t>
            </a:r>
            <a:r>
              <a:rPr lang="ru-RU" sz="1800" dirty="0">
                <a:ln w="1905"/>
                <a:solidFill>
                  <a:prstClr val="black"/>
                </a:solidFill>
                <a:cs typeface="Courier New" panose="02070309020205020404" pitchFamily="49" charset="0"/>
              </a:rPr>
              <a:t>-схемы служат дидактическим материалом в моей работе по развитию связной речи детей. Данные схемы помогают детям самостоятельно определить главные свойства и признаки рассматриваемого предмета, установить последовательность изложения выявленных признаков; обогащают словарный запас детей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A8EB1-C4F2-1B7F-6DF6-7141648AF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8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endParaRPr lang="ru-RU" sz="2800" b="1" dirty="0">
              <a:ln w="1905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Courier New" panose="02070309020205020404" pitchFamily="49" charset="0"/>
            </a:endParaRP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41B57391-E6C2-4B8C-39AE-51560697A8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75" y="914400"/>
            <a:ext cx="6948488" cy="5211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E46EE-1DF6-5601-DE48-69EAD0D5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b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Для отгадывания загадок</a:t>
            </a:r>
            <a:endParaRPr lang="ru-RU" sz="2800" b="1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Courier New" panose="02070309020205020404" pitchFamily="49" charset="0"/>
            </a:endParaRPr>
          </a:p>
        </p:txBody>
      </p:sp>
      <p:sp>
        <p:nvSpPr>
          <p:cNvPr id="19459" name="Содержимое 2">
            <a:extLst>
              <a:ext uri="{FF2B5EF4-FFF2-40B4-BE49-F238E27FC236}">
                <a16:creationId xmlns:a16="http://schemas.microsoft.com/office/drawing/2014/main" id="{00FC9B78-AAC1-1A4B-13FA-F4BE1ECAA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7912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800" b="1" i="1" dirty="0">
              <a:solidFill>
                <a:srgbClr val="C0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C55E6C16-6BD0-EDE6-21D3-6726621D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66800"/>
            <a:ext cx="66802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Содержимое 2">
            <a:extLst>
              <a:ext uri="{FF2B5EF4-FFF2-40B4-BE49-F238E27FC236}">
                <a16:creationId xmlns:a16="http://schemas.microsoft.com/office/drawing/2014/main" id="{91038C47-F037-78EA-14A4-2A8CAF95D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85800"/>
            <a:ext cx="8763000" cy="60198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tx2"/>
                </a:solidFill>
              </a:rPr>
              <a:t>      </a:t>
            </a:r>
            <a:endParaRPr lang="ru-RU" sz="2600" dirty="0">
              <a:solidFill>
                <a:schemeClr val="tx2"/>
              </a:solidFill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sz="1800" b="1" i="1" dirty="0">
              <a:solidFill>
                <a:srgbClr val="C0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3316" name="Picture 5">
            <a:extLst>
              <a:ext uri="{FF2B5EF4-FFF2-40B4-BE49-F238E27FC236}">
                <a16:creationId xmlns:a16="http://schemas.microsoft.com/office/drawing/2014/main" id="{69368D6F-46F5-C862-FF73-A1C606FA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9144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>
            <a:extLst>
              <a:ext uri="{FF2B5EF4-FFF2-40B4-BE49-F238E27FC236}">
                <a16:creationId xmlns:a16="http://schemas.microsoft.com/office/drawing/2014/main" id="{F50813FD-B097-2262-85EB-3B11480280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28600"/>
            <a:ext cx="5715000" cy="680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>
            <a:extLst>
              <a:ext uri="{FF2B5EF4-FFF2-40B4-BE49-F238E27FC236}">
                <a16:creationId xmlns:a16="http://schemas.microsoft.com/office/drawing/2014/main" id="{81613734-2402-A7A9-4CF5-C2DEC8A9C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458200" cy="56388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1800">
                <a:solidFill>
                  <a:srgbClr val="E46C0A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Старший дошкольный возраст наиболее благоприятен для обучения творческому рассказыванию, то есть сочинению детьми сказок.</a:t>
            </a:r>
            <a:br>
              <a:rPr lang="ru-RU" altLang="en-US" sz="1800">
                <a:solidFill>
                  <a:srgbClr val="E46C0A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</a:br>
            <a:r>
              <a:rPr lang="ru-RU" altLang="en-US" sz="1800">
                <a:solidFill>
                  <a:srgbClr val="E46C0A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 В течение года играли с детьми в дидактические игры: «Подбери картинку к сказке», «Расскажи сказку», «Разрезные картинки по сказкам», «Угадай сказку», игры с прищепками. Составляли с детьми сказки о своей семье, последовательно, связно рассказывали их друг другу .</a:t>
            </a:r>
          </a:p>
          <a:p>
            <a:pPr marL="0" indent="0"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en-US" sz="1800" b="1" i="1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AF8C8B4F-B6BA-E05A-B562-02C7DF33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5257800" cy="450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FFA886EB-EF7A-4AE8-48A0-1C9529DC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98713"/>
            <a:ext cx="33528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zhn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</TotalTime>
  <Words>1198</Words>
  <Application>Microsoft Office PowerPoint</Application>
  <PresentationFormat>Экран (4:3)</PresentationFormat>
  <Paragraphs>105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Book Antiqua</vt:lpstr>
      <vt:lpstr>Times New Roman</vt:lpstr>
      <vt:lpstr>Segoe Script</vt:lpstr>
      <vt:lpstr>Calibri</vt:lpstr>
      <vt:lpstr>Anfisa Grotesk</vt:lpstr>
      <vt:lpstr>Arial</vt:lpstr>
      <vt:lpstr>Majestic</vt:lpstr>
      <vt:lpstr>Garamond</vt:lpstr>
      <vt:lpstr>Comic Sans MS</vt:lpstr>
      <vt:lpstr>Ariston</vt:lpstr>
      <vt:lpstr>Оформление по умолчанию</vt:lpstr>
      <vt:lpstr>Nezhny</vt:lpstr>
      <vt:lpstr>Выступление на педсовете,  отчет по самообразованию: «ФОРМИРОВАНИЕ СВЯЗНОЙ РЕЧИ У ДЕТЕЙ С ОНР»   (для педагогов ДОУ)</vt:lpstr>
      <vt:lpstr>Презентация PowerPoint</vt:lpstr>
      <vt:lpstr>Презентация PowerPoint</vt:lpstr>
      <vt:lpstr>Презентация PowerPoint</vt:lpstr>
      <vt:lpstr> </vt:lpstr>
      <vt:lpstr> Для отгадывания загадок</vt:lpstr>
      <vt:lpstr>Презентация PowerPoint</vt:lpstr>
      <vt:lpstr>Презентация PowerPoint</vt:lpstr>
      <vt:lpstr>Презентация PowerPoint</vt:lpstr>
      <vt:lpstr>Альбомы по сказкотерапии</vt:lpstr>
      <vt:lpstr>Презентация PowerPoint</vt:lpstr>
      <vt:lpstr>                                                                            Проект по сказкам</vt:lpstr>
      <vt:lpstr>Презентация PowerPoint</vt:lpstr>
      <vt:lpstr>      ООД по формированию связной речи (рассказы по серии сюжетных картин, с придумыванием концовки, пересказ, составление описательных рассказов)</vt:lpstr>
      <vt:lpstr>    Синквейн – нерифмованная  пятистрочная стихотворная форма, написанное в соответствии с определёнными правилами.    Модель синквейна </vt:lpstr>
      <vt:lpstr>КУКЛА</vt:lpstr>
      <vt:lpstr>Составить синквейн по  теме «Семья»</vt:lpstr>
      <vt:lpstr>СИНКВЕЙН -ЗАГАДКА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Илья</cp:lastModifiedBy>
  <cp:revision>108</cp:revision>
  <cp:lastPrinted>1601-01-01T00:00:00Z</cp:lastPrinted>
  <dcterms:created xsi:type="dcterms:W3CDTF">1601-01-01T00:00:00Z</dcterms:created>
  <dcterms:modified xsi:type="dcterms:W3CDTF">2022-10-30T17:45:26Z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